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3"/>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1" r:id="rId70"/>
    <p:sldId id="418" r:id="rId71"/>
    <p:sldId id="41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74264" autoAdjust="0"/>
  </p:normalViewPr>
  <p:slideViewPr>
    <p:cSldViewPr snapToGrid="0">
      <p:cViewPr varScale="1">
        <p:scale>
          <a:sx n="64" d="100"/>
          <a:sy n="64" d="100"/>
        </p:scale>
        <p:origin x="270" y="66"/>
      </p:cViewPr>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07/10/2013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10/7/2013</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7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565307620"/>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4680007"/>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56449807"/>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2120449"/>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75494963"/>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3789635"/>
      </p:ext>
    </p:extLst>
  </p:cSld>
  <p:clrMapOvr>
    <a:masterClrMapping/>
  </p:clrMapOvr>
  <p:transition>
    <p:fade/>
  </p:transition>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6492784"/>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p:fade/>
  </p:transition>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75558991"/>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p:fade/>
  </p:transition>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59778337"/>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theme" Target="../theme/theme34.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59.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5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7.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642.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8.emf"/><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6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8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upport.microsoft.com/kb/2721672" TargetMode="External"/><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6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67.xml"/><Relationship Id="rId6" Type="http://schemas.openxmlformats.org/officeDocument/2006/relationships/image" Target="../media/image59.png"/><Relationship Id="rId5" Type="http://schemas.openxmlformats.org/officeDocument/2006/relationships/image" Target="../media/image50.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Virtual Machines</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VM from the Azure portal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2"/>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637" y="3095592"/>
            <a:ext cx="4482759" cy="3529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you will learn:</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3485630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a:t>
            </a:r>
            <a:r>
              <a:rPr lang="en-US" sz="2666" dirty="0" smtClean="0"/>
              <a:t>:\, </a:t>
            </a:r>
            <a:r>
              <a:rPr lang="en-US" sz="2666" dirty="0"/>
              <a:t>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205099"/>
            <a:ext cx="11149012" cy="4795159"/>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641845"/>
            <a:ext cx="8193639" cy="4801314"/>
          </a:xfrm>
        </p:spPr>
        <p:txBody>
          <a:bodyPr/>
          <a:lstStyle/>
          <a:p>
            <a:pPr lvl="0"/>
            <a:r>
              <a:rPr lang="en-US" sz="3200" dirty="0" err="1" smtClean="0"/>
              <a:t>IaaS</a:t>
            </a:r>
            <a:r>
              <a:rPr lang="en-US" sz="3200" dirty="0" smtClean="0"/>
              <a:t> recap (Infrastructure as a Service)</a:t>
            </a:r>
          </a:p>
          <a:p>
            <a:r>
              <a:rPr lang="en-US" sz="3200" dirty="0" smtClean="0"/>
              <a:t>Provisioning </a:t>
            </a:r>
            <a:r>
              <a:rPr lang="en-US" sz="3200" dirty="0"/>
              <a:t>VMs in the </a:t>
            </a:r>
            <a:r>
              <a:rPr lang="en-US" sz="3200" dirty="0" smtClean="0"/>
              <a:t>cloud</a:t>
            </a:r>
          </a:p>
          <a:p>
            <a:r>
              <a:rPr lang="en-US" sz="3200" dirty="0" smtClean="0"/>
              <a:t>Windows and Linux VMs </a:t>
            </a:r>
          </a:p>
          <a:p>
            <a:r>
              <a:rPr lang="en-US" sz="3200" dirty="0" smtClean="0"/>
              <a:t>VM gallery</a:t>
            </a:r>
          </a:p>
          <a:p>
            <a:r>
              <a:rPr lang="en-US" sz="3200" dirty="0" smtClean="0"/>
              <a:t>VM sizes and reliability</a:t>
            </a:r>
          </a:p>
          <a:p>
            <a:r>
              <a:rPr lang="en-US" sz="3200" dirty="0" smtClean="0"/>
              <a:t>VM disks and images</a:t>
            </a:r>
          </a:p>
          <a:p>
            <a:r>
              <a:rPr lang="en-US" sz="3200" dirty="0" smtClean="0"/>
              <a:t>Demos</a:t>
            </a:r>
          </a:p>
        </p:txBody>
      </p:sp>
    </p:spTree>
    <p:extLst>
      <p:ext uri="{BB962C8B-B14F-4D97-AF65-F5344CB8AC3E}">
        <p14:creationId xmlns:p14="http://schemas.microsoft.com/office/powerpoint/2010/main" val="29842662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520701" y="1198853"/>
            <a:ext cx="6406789" cy="4887492"/>
          </a:xfrm>
        </p:spPr>
        <p:txBody>
          <a:bodyPr/>
          <a:lstStyle/>
          <a:p>
            <a:r>
              <a:rPr lang="en-US" sz="2800" dirty="0">
                <a:latin typeface="Segoe UI Light" pitchFamily="34" charset="0"/>
              </a:rPr>
              <a:t>Expert Customers that want to </a:t>
            </a:r>
            <a:r>
              <a:rPr lang="en-US" sz="2800" dirty="0" smtClean="0">
                <a:latin typeface="Segoe UI Light" pitchFamily="34" charset="0"/>
              </a:rPr>
              <a:t>tweak, </a:t>
            </a:r>
            <a:r>
              <a:rPr lang="en-US" sz="2800" dirty="0">
                <a:latin typeface="Segoe UI Light" pitchFamily="34" charset="0"/>
              </a:rPr>
              <a:t>customize, create images based on </a:t>
            </a:r>
            <a:r>
              <a:rPr lang="en-US" sz="2800" dirty="0" smtClean="0">
                <a:latin typeface="Segoe UI Light" pitchFamily="34" charset="0"/>
              </a:rPr>
              <a:t>supported distributions</a:t>
            </a:r>
          </a:p>
          <a:p>
            <a:pPr marL="0" indent="0">
              <a:buNone/>
            </a:pPr>
            <a:endParaRPr lang="en-US" sz="2800" dirty="0">
              <a:latin typeface="Segoe UI Light" pitchFamily="34" charset="0"/>
            </a:endParaRP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a:t>
            </a:r>
            <a:r>
              <a:rPr lang="en-US" sz="6000" dirty="0" err="1" smtClean="0">
                <a:gradFill>
                  <a:gsLst>
                    <a:gs pos="1250">
                      <a:srgbClr val="FFFFFF"/>
                    </a:gs>
                    <a:gs pos="100000">
                      <a:srgbClr val="FFFFFF"/>
                    </a:gs>
                  </a:gsLst>
                  <a:lin ang="5400000" scaled="0"/>
                </a:gradFill>
              </a:rPr>
              <a:t>vmdepot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we have learned:</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110249344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5422" y="5020533"/>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Launch a professional looking site with a few clicks using apps like </a:t>
            </a:r>
            <a:r>
              <a:rPr lang="en-US" sz="1467" spc="-43" dirty="0" err="1">
                <a:gradFill>
                  <a:gsLst>
                    <a:gs pos="0">
                      <a:srgbClr val="FFFFFF"/>
                    </a:gs>
                    <a:gs pos="100000">
                      <a:srgbClr val="FFFFFF"/>
                    </a:gs>
                  </a:gsLst>
                  <a:lin ang="16200000" scaled="0"/>
                </a:gradFill>
              </a:rPr>
              <a:t>WordPress</a:t>
            </a:r>
            <a:r>
              <a:rPr lang="en-US" sz="1467" spc="-43" dirty="0">
                <a:gradFill>
                  <a:gsLst>
                    <a:gs pos="0">
                      <a:srgbClr val="FFFFFF"/>
                    </a:gs>
                    <a:gs pos="100000">
                      <a:srgbClr val="FFFFFF"/>
                    </a:gs>
                  </a:gsLst>
                  <a:lin ang="16200000" scaled="0"/>
                </a:gradFill>
              </a:rPr>
              <a:t>, </a:t>
            </a:r>
            <a:r>
              <a:rPr lang="en-US" sz="1467" spc="-43" dirty="0" err="1">
                <a:gradFill>
                  <a:gsLst>
                    <a:gs pos="0">
                      <a:srgbClr val="FFFFFF"/>
                    </a:gs>
                    <a:gs pos="100000">
                      <a:srgbClr val="FFFFFF"/>
                    </a:gs>
                  </a:gsLst>
                  <a:lin ang="16200000" scaled="0"/>
                </a:gradFill>
              </a:rPr>
              <a:t>Joomla</a:t>
            </a:r>
            <a:r>
              <a:rPr lang="en-US" sz="1467" spc="-43" dirty="0">
                <a:gradFill>
                  <a:gsLst>
                    <a:gs pos="0">
                      <a:srgbClr val="FFFFFF"/>
                    </a:gs>
                    <a:gs pos="100000">
                      <a:srgbClr val="FFFFFF"/>
                    </a:gs>
                  </a:gsLst>
                  <a:lin ang="16200000" scaled="0"/>
                </a:gradFill>
              </a:rPr>
              <a:t>!, Drupal, </a:t>
            </a:r>
            <a:r>
              <a:rPr lang="en-US" sz="1467" spc="-43" dirty="0" err="1">
                <a:gradFill>
                  <a:gsLst>
                    <a:gs pos="0">
                      <a:srgbClr val="FFFFFF"/>
                    </a:gs>
                    <a:gs pos="100000">
                      <a:srgbClr val="FFFFFF"/>
                    </a:gs>
                  </a:gsLst>
                  <a:lin ang="16200000" scaled="0"/>
                </a:gradFill>
              </a:rPr>
              <a:t>DotNetNuke</a:t>
            </a:r>
            <a:r>
              <a:rPr lang="en-US" sz="1467" spc="-43" dirty="0">
                <a:gradFill>
                  <a:gsLst>
                    <a:gs pos="0">
                      <a:srgbClr val="FFFFFF"/>
                    </a:gs>
                    <a:gs pos="100000">
                      <a:srgbClr val="FFFFFF"/>
                    </a:gs>
                  </a:gsLst>
                  <a:lin ang="16200000" scaled="0"/>
                </a:gradFill>
              </a:rPr>
              <a:t> and </a:t>
            </a:r>
            <a:r>
              <a:rPr lang="en-US" sz="1467" spc="-43" dirty="0" err="1">
                <a:gradFill>
                  <a:gsLst>
                    <a:gs pos="0">
                      <a:srgbClr val="FFFFFF"/>
                    </a:gs>
                    <a:gs pos="100000">
                      <a:srgbClr val="FFFFFF"/>
                    </a:gs>
                  </a:gsLst>
                  <a:lin ang="16200000" scaled="0"/>
                </a:gradFill>
              </a:rPr>
              <a:t>Umbraco</a:t>
            </a:r>
            <a:endParaRPr lang="en-US" sz="1467" spc="-43" dirty="0">
              <a:gradFill>
                <a:gsLst>
                  <a:gs pos="0">
                    <a:srgbClr val="FFFFFF"/>
                  </a:gs>
                  <a:gs pos="100000">
                    <a:srgbClr val="FFFFFF"/>
                  </a:gs>
                </a:gsLst>
                <a:lin ang="16200000" scaled="0"/>
              </a:gradFill>
            </a:endParaRPr>
          </a:p>
        </p:txBody>
      </p:sp>
      <p:sp>
        <p:nvSpPr>
          <p:cNvPr id="14" name="Rounded Rectangle 13"/>
          <p:cNvSpPr/>
          <p:nvPr/>
        </p:nvSpPr>
        <p:spPr bwMode="auto">
          <a:xfrm>
            <a:off x="275422" y="3584380"/>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Deploy  directly from your source code repository, using </a:t>
            </a:r>
            <a:r>
              <a:rPr lang="en-US" sz="1467" spc="-43" dirty="0" err="1">
                <a:gradFill>
                  <a:gsLst>
                    <a:gs pos="0">
                      <a:srgbClr val="FFFFFF"/>
                    </a:gs>
                    <a:gs pos="100000">
                      <a:srgbClr val="FFFFFF"/>
                    </a:gs>
                  </a:gsLst>
                  <a:lin ang="16200000" scaled="0"/>
                </a:gradFill>
              </a:rPr>
              <a:t>Git</a:t>
            </a:r>
            <a:r>
              <a:rPr lang="en-US" sz="1467" spc="-43"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5422" y="2148225"/>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5422" y="1270001"/>
            <a:ext cx="36489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522" y="358456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041" y="1264788"/>
            <a:ext cx="4027243"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522" y="214822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521" y="502090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8467" y="358456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Choose an image from the library or upload your own </a:t>
            </a:r>
            <a:r>
              <a:rPr lang="en-US" sz="1467" spc="-43" dirty="0" err="1">
                <a:gradFill>
                  <a:gsLst>
                    <a:gs pos="0">
                      <a:srgbClr val="FFFFFF"/>
                    </a:gs>
                    <a:gs pos="100000">
                      <a:srgbClr val="FFFFFF"/>
                    </a:gs>
                  </a:gsLst>
                  <a:lin ang="16200000" scaled="0"/>
                </a:gradFill>
              </a:rPr>
              <a:t>VHD</a:t>
            </a:r>
            <a:r>
              <a:rPr lang="en-US" sz="1467" spc="-43" dirty="0">
                <a:gradFill>
                  <a:gsLst>
                    <a:gs pos="0">
                      <a:srgbClr val="FFFFFF"/>
                    </a:gs>
                    <a:gs pos="100000">
                      <a:srgbClr val="FFFFFF"/>
                    </a:gs>
                  </a:gsLst>
                  <a:lin ang="16200000" scaled="0"/>
                </a:gradFill>
              </a:rPr>
              <a:t>. </a:t>
            </a:r>
          </a:p>
        </p:txBody>
      </p:sp>
      <p:sp>
        <p:nvSpPr>
          <p:cNvPr id="17" name="Rounded Rectangle 16"/>
          <p:cNvSpPr/>
          <p:nvPr/>
        </p:nvSpPr>
        <p:spPr bwMode="auto">
          <a:xfrm>
            <a:off x="8018467" y="214822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8466" y="502090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67" spc="-43" dirty="0" err="1">
                <a:gradFill>
                  <a:gsLst>
                    <a:gs pos="0">
                      <a:srgbClr val="FFFFFF"/>
                    </a:gs>
                    <a:gs pos="100000">
                      <a:srgbClr val="FFFFFF"/>
                    </a:gs>
                  </a:gsLst>
                  <a:lin ang="16200000" scaled="0"/>
                </a:gradFill>
              </a:rPr>
              <a:t>PaaS</a:t>
            </a:r>
            <a:r>
              <a:rPr lang="en-US" sz="1467" spc="-43" dirty="0">
                <a:gradFill>
                  <a:gsLst>
                    <a:gs pos="0">
                      <a:srgbClr val="FFFFFF"/>
                    </a:gs>
                    <a:gs pos="100000">
                      <a:srgbClr val="FFFFFF"/>
                    </a:gs>
                  </a:gsLst>
                  <a:lin ang="16200000" scaled="0"/>
                </a:gradFill>
              </a:rPr>
              <a:t> services.</a:t>
            </a:r>
          </a:p>
        </p:txBody>
      </p:sp>
      <p:grpSp>
        <p:nvGrpSpPr>
          <p:cNvPr id="9" name="Group 8"/>
          <p:cNvGrpSpPr/>
          <p:nvPr/>
        </p:nvGrpSpPr>
        <p:grpSpPr>
          <a:xfrm>
            <a:off x="8009588" y="1270000"/>
            <a:ext cx="399432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5063"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nvPr>
        </p:nvGraphicFramePr>
        <p:xfrm>
          <a:off x="1169683" y="1499104"/>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990</TotalTime>
  <Words>2437</Words>
  <Application>Microsoft Office PowerPoint</Application>
  <PresentationFormat>Widescreen</PresentationFormat>
  <Paragraphs>443</Paragraphs>
  <Slides>38</Slides>
  <Notes>31</Notes>
  <HiddenSlides>0</HiddenSlides>
  <MMClips>0</MMClips>
  <ScaleCrop>false</ScaleCrop>
  <HeadingPairs>
    <vt:vector size="6" baseType="variant">
      <vt:variant>
        <vt:lpstr>Fonts Used</vt:lpstr>
      </vt:variant>
      <vt:variant>
        <vt:i4>7</vt:i4>
      </vt:variant>
      <vt:variant>
        <vt:lpstr>Theme</vt:lpstr>
      </vt:variant>
      <vt:variant>
        <vt:i4>34</vt:i4>
      </vt:variant>
      <vt:variant>
        <vt:lpstr>Slide Titles</vt:lpstr>
      </vt:variant>
      <vt:variant>
        <vt:i4>38</vt:i4>
      </vt:variant>
    </vt:vector>
  </HeadingPairs>
  <TitlesOfParts>
    <vt:vector size="79" baseType="lpstr">
      <vt:lpstr>Arial</vt:lpstr>
      <vt:lpstr>Calibri</vt:lpstr>
      <vt:lpstr>Consolas</vt:lpstr>
      <vt:lpstr>Segoe Light</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vmdepot</vt:lpstr>
      <vt:lpstr>Adding Data Disks to  a Windows and Linux VM  </vt:lpstr>
      <vt:lpstr>Virtual Machines</vt:lpstr>
      <vt:lpstr>Application Scenarios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47</cp:revision>
  <dcterms:created xsi:type="dcterms:W3CDTF">2013-08-21T10:51:45Z</dcterms:created>
  <dcterms:modified xsi:type="dcterms:W3CDTF">2013-10-08T01:25:10Z</dcterms:modified>
</cp:coreProperties>
</file>